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64" r:id="rId3"/>
    <p:sldId id="265" r:id="rId4"/>
    <p:sldId id="257" r:id="rId5"/>
    <p:sldId id="262" r:id="rId6"/>
    <p:sldId id="261" r:id="rId7"/>
    <p:sldId id="260" r:id="rId8"/>
    <p:sldId id="263" r:id="rId9"/>
    <p:sldId id="25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9" autoAdjust="0"/>
    <p:restoredTop sz="94660"/>
  </p:normalViewPr>
  <p:slideViewPr>
    <p:cSldViewPr>
      <p:cViewPr varScale="1">
        <p:scale>
          <a:sx n="73" d="100"/>
          <a:sy n="73" d="100"/>
        </p:scale>
        <p:origin x="-13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fld id="{8AE94DAE-CD17-40CA-AB90-7B38D9FC89DF}" type="datetimeFigureOut">
              <a:rPr lang="en-US"/>
              <a:pPr>
                <a:defRPr/>
              </a:pPr>
              <a:t>8/20/2012</a:t>
            </a:fld>
            <a:endParaRPr lang="en-US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fld id="{ACCE448B-7773-49E5-99A9-DD50B0D84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Decimals and whole numbers, rounding and estimating to add or subtract.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/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3E6CF7E-9119-4B0E-9FBB-9A131EA86786}" type="datetimeFigureOut">
              <a:rPr lang="en-US"/>
              <a:pPr>
                <a:defRPr/>
              </a:pPr>
              <a:t>8/20/2012</a:t>
            </a:fld>
            <a:endParaRPr lang="en-US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07AAAF7-948B-4BDA-A3D4-C7A4BCD870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71DF0-95C0-4A3C-BCA5-3F90AB3FEAF9}" type="datetimeFigureOut">
              <a:rPr lang="en-US"/>
              <a:pPr>
                <a:defRPr/>
              </a:pPr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38A96-8C46-4B59-B67A-DF8C39794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52400" y="147638"/>
            <a:ext cx="6705600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7010400" y="147638"/>
            <a:ext cx="19558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4DA4D-88B8-41B9-AF41-C8F210BE47A3}" type="datetimeFigureOut">
              <a:rPr lang="en-US"/>
              <a:pPr>
                <a:defRPr/>
              </a:pPr>
              <a:t>8/20/2012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CA55785-BE2B-4410-911B-58777F7913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D512D-7653-4647-B63D-EAF26DCD3BA8}" type="datetimeFigureOut">
              <a:rPr lang="en-US"/>
              <a:pPr>
                <a:defRPr/>
              </a:pPr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665A9-28C3-49C6-879E-511F64D76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5B40776-31B9-425D-8BF2-D87A3EB6AD6D}" type="datetimeFigureOut">
              <a:rPr lang="en-US"/>
              <a:pPr>
                <a:defRPr/>
              </a:pPr>
              <a:t>8/20/2012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3DC70C4-DB05-4707-9F75-F12E4800A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F9EBE-282F-49AD-BC96-A31B5E7EA6E6}" type="datetimeFigureOut">
              <a:rPr lang="en-US"/>
              <a:pPr>
                <a:defRPr/>
              </a:pPr>
              <a:t>8/20/2012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4FEF6-41B7-4EF4-AC5E-46CF96BA9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916C9-3D90-4910-A9C1-09B1A21FF5E7}" type="datetimeFigureOut">
              <a:rPr lang="en-US"/>
              <a:pPr>
                <a:defRPr/>
              </a:pPr>
              <a:t>8/20/2012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8D99F-57CA-4F6F-B322-5AC8FB765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5B692-32EA-44A4-901A-875A01AF3822}" type="datetimeFigureOut">
              <a:rPr lang="en-US"/>
              <a:pPr>
                <a:defRPr/>
              </a:pPr>
              <a:t>8/20/2012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2FDDE-A4CA-449A-A53C-444F827A7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52400" y="150813"/>
            <a:ext cx="8831263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02BC-1761-4CC7-8B98-918D8B6FB106}" type="datetimeFigureOut">
              <a:rPr lang="en-US"/>
              <a:pPr>
                <a:defRPr/>
              </a:pPr>
              <a:t>8/20/2012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9B6F5-EC9E-40AB-A23D-D985C5D0E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7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2ACF2-44D1-4441-9586-27CFBCB57465}" type="datetimeFigureOut">
              <a:rPr lang="en-US"/>
              <a:pPr>
                <a:defRPr/>
              </a:pPr>
              <a:t>8/20/2012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14BD944-C334-4303-86E7-59BD942C68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ectangle 8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04240-0B93-42FF-A6A5-43B6610E3E5F}" type="datetimeFigureOut">
              <a:rPr lang="en-US"/>
              <a:pPr>
                <a:defRPr/>
              </a:pPr>
              <a:t>8/20/2012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F9B8F-55D6-4AFF-A4CA-9A702BEF2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5125"/>
            <a:ext cx="8831263" cy="50450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19263"/>
            <a:ext cx="8407400" cy="4406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475" y="6356350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DD1616-116C-417A-9FF5-E04CF443AD4D}" type="datetimeFigureOut">
              <a:rPr lang="en-US"/>
              <a:pPr>
                <a:defRPr/>
              </a:pPr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363" y="6354763"/>
            <a:ext cx="582612" cy="274637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A81519-129C-46B8-A2AB-6641CD1C6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21" r:id="rId3"/>
    <p:sldLayoutId id="2147483718" r:id="rId4"/>
    <p:sldLayoutId id="2147483717" r:id="rId5"/>
    <p:sldLayoutId id="2147483716" r:id="rId6"/>
    <p:sldLayoutId id="2147483722" r:id="rId7"/>
    <p:sldLayoutId id="2147483723" r:id="rId8"/>
    <p:sldLayoutId id="2147483724" r:id="rId9"/>
    <p:sldLayoutId id="2147483715" r:id="rId10"/>
    <p:sldLayoutId id="21474837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 cap="all" spc="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9pPr>
    </p:titleStyle>
    <p:bodyStyle>
      <a:lvl1pPr marL="2730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"/>
        <a:defRPr sz="2000" kern="1200" spc="15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ern="1200" spc="1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ct val="0"/>
        </a:spcAft>
        <a:buClr>
          <a:srgbClr val="928B70"/>
        </a:buClr>
        <a:buFont typeface="Wingdings" pitchFamily="2" charset="2"/>
        <a:buChar char="§"/>
        <a:defRPr sz="1600" kern="1200" spc="100">
          <a:solidFill>
            <a:schemeClr val="tx2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ct val="0"/>
        </a:spcAft>
        <a:buClr>
          <a:srgbClr val="87706B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ct val="20000"/>
        </a:spcBef>
        <a:spcAft>
          <a:spcPct val="0"/>
        </a:spcAft>
        <a:buClr>
          <a:srgbClr val="6F777D"/>
        </a:buClr>
        <a:buFont typeface="Wingdings" pitchFamily="2" charset="2"/>
        <a:buChar char="§"/>
        <a:defRPr sz="1300" kern="1200" spc="10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y.hrw.com/math06_07/nsmedia/lesson_videos/msm1/player.html?contentSrc=5988/5988.x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y.hrw.com/math06_07/nsmedia/homework_help/quizzes/msm1_2010/msm1_pp_c01_01_ex1.html" TargetMode="External"/><Relationship Id="rId2" Type="http://schemas.openxmlformats.org/officeDocument/2006/relationships/hyperlink" Target="http://my.hrw.com/math06_07/nsmedia/homework_help/msm1_2010/msm1_2010_ch01_01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3352800"/>
            <a:ext cx="1981200" cy="528638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US" sz="1600" smtClean="0"/>
              <a:t>Place Value</a:t>
            </a:r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r>
              <a:rPr lang="en-US" sz="1600" smtClean="0"/>
              <a:t>August 21, 2012</a:t>
            </a:r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endParaRPr lang="en-US" sz="16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2638"/>
            <a:ext cx="63246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Math Course I</a:t>
            </a:r>
            <a:endParaRPr lang="en-US" dirty="0"/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228600" y="61722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Franklin Gothic Medium" pitchFamily="34" charset="0"/>
              </a:rPr>
              <a:t>Mrs. Culverwell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Turn to page 6 and answer questions 21-24 in your notebooks.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Warm up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cap="none" smtClean="0"/>
              <a:t>What do you know?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2800" smtClean="0"/>
              <a:t>List as many place values as you know in your notebook in the NOTES section. (Including decimals)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Place Value</a:t>
            </a:r>
            <a:endParaRPr lang="en-US" dirty="0"/>
          </a:p>
        </p:txBody>
      </p:sp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1066800" y="6278563"/>
            <a:ext cx="7848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Franklin Gothic Medium" pitchFamily="34" charset="0"/>
              </a:rPr>
              <a:t>						</a:t>
            </a:r>
          </a:p>
        </p:txBody>
      </p:sp>
      <p:pic>
        <p:nvPicPr>
          <p:cNvPr id="18436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752600"/>
            <a:ext cx="754856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3600" u="sng" dirty="0" smtClean="0"/>
              <a:t>Estimate</a:t>
            </a:r>
            <a:r>
              <a:rPr lang="en-US" sz="3600" dirty="0" smtClean="0"/>
              <a:t>: calculate approximately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3600" u="sng" dirty="0" smtClean="0"/>
              <a:t>Round</a:t>
            </a:r>
            <a:r>
              <a:rPr lang="en-US" sz="3600" dirty="0" smtClean="0"/>
              <a:t>: replacing a number by another number of approximately the same value 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3600" u="sng" dirty="0" smtClean="0"/>
              <a:t>Sum</a:t>
            </a:r>
            <a:r>
              <a:rPr lang="en-US" sz="3600" dirty="0" smtClean="0"/>
              <a:t>: add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3600" u="sng" dirty="0" smtClean="0"/>
              <a:t>Difference</a:t>
            </a:r>
            <a:r>
              <a:rPr lang="en-US" sz="3600" dirty="0" smtClean="0"/>
              <a:t>: subtract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vOCABULARY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19263"/>
            <a:ext cx="8407400" cy="506253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445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700" smtClean="0"/>
              <a:t>Example: Round to the nearest hundreds place.</a:t>
            </a:r>
          </a:p>
          <a:p>
            <a:pPr marL="4445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700" smtClean="0"/>
              <a:t>		16,562</a:t>
            </a:r>
          </a:p>
          <a:p>
            <a:pPr marL="44450" indent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1700" smtClean="0"/>
          </a:p>
          <a:p>
            <a:pPr marL="4445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700" smtClean="0"/>
              <a:t>	Step 1: Locate the digit in the place value</a:t>
            </a:r>
          </a:p>
          <a:p>
            <a:pPr marL="4445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700" smtClean="0"/>
              <a:t>		16,</a:t>
            </a:r>
            <a:r>
              <a:rPr lang="en-US" sz="1700" u="sng" smtClean="0"/>
              <a:t>5</a:t>
            </a:r>
            <a:r>
              <a:rPr lang="en-US" sz="1700" smtClean="0"/>
              <a:t>62</a:t>
            </a:r>
          </a:p>
          <a:p>
            <a:pPr marL="44450" indent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1700" smtClean="0"/>
          </a:p>
          <a:p>
            <a:pPr marL="4445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700" smtClean="0"/>
              <a:t>	Step 2: Look at the digit to the </a:t>
            </a:r>
            <a:r>
              <a:rPr lang="en-US" sz="1700" u="sng" smtClean="0"/>
              <a:t>right</a:t>
            </a:r>
            <a:r>
              <a:rPr lang="en-US" sz="1700" smtClean="0"/>
              <a:t> of the one you </a:t>
            </a:r>
          </a:p>
          <a:p>
            <a:pPr marL="4445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700" smtClean="0"/>
              <a:t>		 underlined (6)</a:t>
            </a:r>
          </a:p>
          <a:p>
            <a:pPr marL="44450" indent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1700" smtClean="0"/>
          </a:p>
          <a:p>
            <a:pPr marL="4445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700" smtClean="0"/>
              <a:t>	</a:t>
            </a:r>
            <a:r>
              <a:rPr lang="en-US" sz="1700" u="sng" smtClean="0"/>
              <a:t>RULES</a:t>
            </a:r>
            <a:r>
              <a:rPr lang="en-US" sz="1700" smtClean="0"/>
              <a:t>: - 5 through 9 you will round up the number that is 		UNDERLINED</a:t>
            </a:r>
          </a:p>
          <a:p>
            <a:pPr marL="4445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700" smtClean="0"/>
              <a:t>		  - 4 through 0, you will keep the UNDERLINED number the same</a:t>
            </a:r>
          </a:p>
          <a:p>
            <a:pPr marL="4445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700" smtClean="0"/>
              <a:t>	</a:t>
            </a:r>
          </a:p>
          <a:p>
            <a:pPr marL="4445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700" smtClean="0"/>
              <a:t>	Step 3 : Change the all the remaining numbers on the right to zeros</a:t>
            </a:r>
          </a:p>
          <a:p>
            <a:pPr marL="44450" indent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1700" smtClean="0"/>
          </a:p>
          <a:p>
            <a:pPr marL="4445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700" smtClean="0"/>
              <a:t>ANSWER: 16,600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rounding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19263"/>
            <a:ext cx="8610600" cy="44069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501650" indent="-457200" eaLnBrk="1" hangingPunct="1">
              <a:buFont typeface="Wingdings 2" pitchFamily="18" charset="2"/>
              <a:buAutoNum type="arabicPeriod"/>
              <a:defRPr/>
            </a:pPr>
            <a:r>
              <a:rPr lang="en-US" smtClean="0"/>
              <a:t>Round to the nearest thousands place. 	   23,650</a:t>
            </a:r>
          </a:p>
          <a:p>
            <a:pPr marL="501650" indent="-457200" eaLnBrk="1" hangingPunct="1">
              <a:buFont typeface="Wingdings 2" pitchFamily="18" charset="2"/>
              <a:buAutoNum type="arabicPeriod"/>
              <a:defRPr/>
            </a:pPr>
            <a:endParaRPr lang="en-US" smtClean="0"/>
          </a:p>
          <a:p>
            <a:pPr marL="501650" indent="-457200" eaLnBrk="1" hangingPunct="1">
              <a:buFont typeface="Wingdings 2" pitchFamily="18" charset="2"/>
              <a:buAutoNum type="arabicPeriod"/>
              <a:defRPr/>
            </a:pPr>
            <a:r>
              <a:rPr lang="en-US" smtClean="0"/>
              <a:t>Round to the nearest hundreds place.	4,519</a:t>
            </a:r>
          </a:p>
          <a:p>
            <a:pPr marL="501650" indent="-457200" eaLnBrk="1" hangingPunct="1">
              <a:buFont typeface="Wingdings 2" pitchFamily="18" charset="2"/>
              <a:buAutoNum type="arabicPeriod"/>
              <a:defRPr/>
            </a:pPr>
            <a:endParaRPr lang="en-US" smtClean="0"/>
          </a:p>
          <a:p>
            <a:pPr marL="501650" indent="-457200" eaLnBrk="1" hangingPunct="1">
              <a:buFont typeface="Wingdings 2" pitchFamily="18" charset="2"/>
              <a:buAutoNum type="arabicPeriod"/>
              <a:defRPr/>
            </a:pPr>
            <a:r>
              <a:rPr lang="en-US" smtClean="0"/>
              <a:t>Round to the nearest ones place.		   165,203</a:t>
            </a:r>
          </a:p>
          <a:p>
            <a:pPr marL="501650" indent="-457200" eaLnBrk="1" hangingPunct="1">
              <a:buFont typeface="Wingdings 2" pitchFamily="18" charset="2"/>
              <a:buAutoNum type="arabicPeriod"/>
              <a:defRPr/>
            </a:pPr>
            <a:endParaRPr lang="en-US" smtClean="0"/>
          </a:p>
          <a:p>
            <a:pPr marL="501650" indent="-457200" eaLnBrk="1" hangingPunct="1">
              <a:buFont typeface="Wingdings 2" pitchFamily="18" charset="2"/>
              <a:buAutoNum type="arabicPeriod"/>
              <a:defRPr/>
            </a:pPr>
            <a:r>
              <a:rPr lang="en-US" smtClean="0"/>
              <a:t>Round to the nearest tens place.		   45,379</a:t>
            </a:r>
          </a:p>
          <a:p>
            <a:pPr marL="501650" indent="-457200" eaLnBrk="1" hangingPunct="1">
              <a:buFont typeface="Wingdings 2" pitchFamily="18" charset="2"/>
              <a:buAutoNum type="arabicPeriod"/>
              <a:defRPr/>
            </a:pPr>
            <a:endParaRPr lang="en-US" smtClean="0"/>
          </a:p>
          <a:p>
            <a:pPr marL="501650" indent="-457200" eaLnBrk="1" hangingPunct="1">
              <a:buFont typeface="Wingdings 2" pitchFamily="18" charset="2"/>
              <a:buAutoNum type="arabicPeriod"/>
              <a:defRPr/>
            </a:pPr>
            <a:r>
              <a:rPr lang="en-US" smtClean="0"/>
              <a:t>Round to the nearest thousandths place.	   155.347</a:t>
            </a:r>
          </a:p>
          <a:p>
            <a:pPr marL="501650" indent="-457200" eaLnBrk="1" hangingPunct="1">
              <a:buFont typeface="Wingdings 2" pitchFamily="18" charset="2"/>
              <a:buAutoNum type="arabicPeriod"/>
              <a:defRPr/>
            </a:pPr>
            <a:endParaRPr lang="en-US" smtClean="0"/>
          </a:p>
          <a:p>
            <a:pPr marL="501650" indent="-457200" eaLnBrk="1" hangingPunct="1">
              <a:buFont typeface="Wingdings 2" pitchFamily="18" charset="2"/>
              <a:buAutoNum type="arabicPeriod"/>
              <a:defRPr/>
            </a:pPr>
            <a:r>
              <a:rPr lang="en-US" smtClean="0"/>
              <a:t>Round to the nearest hundred-thousandths place.  2.36001</a:t>
            </a:r>
          </a:p>
          <a:p>
            <a:pPr marL="501650" indent="-457200" eaLnBrk="1" hangingPunct="1">
              <a:buFont typeface="Wingdings 2" pitchFamily="18" charset="2"/>
              <a:buNone/>
              <a:defRPr/>
            </a:pP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Roudning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4450" indent="0" eaLnBrk="1" hangingPunct="1">
              <a:buFont typeface="Wingdings 2" pitchFamily="18" charset="2"/>
              <a:buNone/>
              <a:defRPr/>
            </a:pPr>
            <a:r>
              <a:rPr lang="en-US" smtClean="0">
                <a:hlinkClick r:id="rId2"/>
              </a:rPr>
              <a:t>Estimating Example</a:t>
            </a:r>
            <a:r>
              <a:rPr lang="en-US" smtClean="0"/>
              <a:t> (Video)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Apply Rounding to Estimate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2601913"/>
            <a:ext cx="3276600" cy="762000"/>
          </a:xfrm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Adobe Arabic" pitchFamily="18" charset="-78"/>
                <a:cs typeface="Adobe Arabic" pitchFamily="18" charset="-78"/>
                <a:hlinkClick r:id="rId2"/>
              </a:rPr>
              <a:t>Extra</a:t>
            </a:r>
            <a:r>
              <a:rPr lang="en-US" sz="3600" dirty="0" smtClean="0">
                <a:solidFill>
                  <a:schemeClr val="tx1"/>
                </a:solidFill>
                <a:latin typeface="Adobe Arabic" pitchFamily="18" charset="-78"/>
                <a:cs typeface="Adobe Arabic" pitchFamily="18" charset="-78"/>
                <a:hlinkClick r:id="rId2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Adobe Arabic" pitchFamily="18" charset="-78"/>
                <a:cs typeface="Adobe Arabic" pitchFamily="18" charset="-78"/>
                <a:hlinkClick r:id="rId2"/>
              </a:rPr>
              <a:t>Practice</a:t>
            </a:r>
            <a:endParaRPr lang="en-US" sz="3600" b="1" dirty="0">
              <a:solidFill>
                <a:schemeClr val="tx1"/>
              </a:solidFill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Practice </a:t>
            </a:r>
            <a:endParaRPr lang="en-US" dirty="0"/>
          </a:p>
        </p:txBody>
      </p:sp>
      <p:sp>
        <p:nvSpPr>
          <p:cNvPr id="23555" name="Content Placeholder 2"/>
          <p:cNvSpPr txBox="1">
            <a:spLocks/>
          </p:cNvSpPr>
          <p:nvPr/>
        </p:nvSpPr>
        <p:spPr bwMode="auto">
          <a:xfrm>
            <a:off x="4572000" y="1600200"/>
            <a:ext cx="3962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en-US" sz="3200">
              <a:latin typeface="Adobe Arabic"/>
              <a:ea typeface="Adobe Arabic"/>
              <a:cs typeface="Adobe Arabic"/>
            </a:endParaRP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381000" y="1905000"/>
            <a:ext cx="838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Franklin Gothic Medium" pitchFamily="34" charset="0"/>
              </a:rPr>
              <a:t>Now apply what you have learned to estimate the answers.</a:t>
            </a:r>
          </a:p>
        </p:txBody>
      </p:sp>
      <p:sp>
        <p:nvSpPr>
          <p:cNvPr id="23557" name="TextBox 5"/>
          <p:cNvSpPr txBox="1">
            <a:spLocks noChangeArrowheads="1"/>
          </p:cNvSpPr>
          <p:nvPr/>
        </p:nvSpPr>
        <p:spPr bwMode="auto">
          <a:xfrm>
            <a:off x="3124200" y="2601913"/>
            <a:ext cx="236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Franklin Gothic Medium" pitchFamily="34" charset="0"/>
                <a:hlinkClick r:id="rId3"/>
              </a:rPr>
              <a:t>Practice</a:t>
            </a:r>
            <a:endParaRPr lang="en-US" sz="280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id">
    <a:dk1>
      <a:sysClr val="windowText" lastClr="000000"/>
    </a:dk1>
    <a:lt1>
      <a:sysClr val="window" lastClr="FFFFFF"/>
    </a:lt1>
    <a:dk2>
      <a:srgbClr val="534949"/>
    </a:dk2>
    <a:lt2>
      <a:srgbClr val="CCD1B9"/>
    </a:lt2>
    <a:accent1>
      <a:srgbClr val="C66951"/>
    </a:accent1>
    <a:accent2>
      <a:srgbClr val="BF974D"/>
    </a:accent2>
    <a:accent3>
      <a:srgbClr val="928B70"/>
    </a:accent3>
    <a:accent4>
      <a:srgbClr val="87706B"/>
    </a:accent4>
    <a:accent5>
      <a:srgbClr val="94734E"/>
    </a:accent5>
    <a:accent6>
      <a:srgbClr val="6F777D"/>
    </a:accent6>
    <a:hlink>
      <a:srgbClr val="CC9900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60</TotalTime>
  <Words>214</Words>
  <Application>Microsoft Office PowerPoint</Application>
  <PresentationFormat>On-screen Show (4:3)</PresentationFormat>
  <Paragraphs>58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9</vt:i4>
      </vt:variant>
    </vt:vector>
  </HeadingPairs>
  <TitlesOfParts>
    <vt:vector size="22" baseType="lpstr">
      <vt:lpstr>Arial</vt:lpstr>
      <vt:lpstr>Franklin Gothic Medium</vt:lpstr>
      <vt:lpstr>Wingdings 2</vt:lpstr>
      <vt:lpstr>Wingdings</vt:lpstr>
      <vt:lpstr>Calibri</vt:lpstr>
      <vt:lpstr>Adobe Arabic</vt:lpstr>
      <vt:lpstr>Grid</vt:lpstr>
      <vt:lpstr>Grid</vt:lpstr>
      <vt:lpstr>Grid</vt:lpstr>
      <vt:lpstr>Grid</vt:lpstr>
      <vt:lpstr>Grid</vt:lpstr>
      <vt:lpstr>Grid</vt:lpstr>
      <vt:lpstr>Grid</vt:lpstr>
      <vt:lpstr>MATH COURSE I</vt:lpstr>
      <vt:lpstr>WARM UP</vt:lpstr>
      <vt:lpstr>What do you know?</vt:lpstr>
      <vt:lpstr>PLACE VALUE</vt:lpstr>
      <vt:lpstr>VOCABULARY</vt:lpstr>
      <vt:lpstr>ROUNDING</vt:lpstr>
      <vt:lpstr>ROUDNING</vt:lpstr>
      <vt:lpstr>APPLY ROUNDING TO ESTIMATE</vt:lpstr>
      <vt:lpstr>PRACTICE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Course I</dc:title>
  <dc:creator>Culverwell</dc:creator>
  <cp:lastModifiedBy>janelle.culverwell</cp:lastModifiedBy>
  <cp:revision>15</cp:revision>
  <dcterms:created xsi:type="dcterms:W3CDTF">2012-07-26T18:08:21Z</dcterms:created>
  <dcterms:modified xsi:type="dcterms:W3CDTF">2012-08-20T18:25:26Z</dcterms:modified>
</cp:coreProperties>
</file>