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4" r:id="rId2"/>
    <p:sldId id="256" r:id="rId3"/>
    <p:sldId id="257" r:id="rId4"/>
    <p:sldId id="262" r:id="rId5"/>
    <p:sldId id="261" r:id="rId6"/>
    <p:sldId id="260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660"/>
  </p:normalViewPr>
  <p:slideViewPr>
    <p:cSldViewPr>
      <p:cViewPr varScale="1">
        <p:scale>
          <a:sx n="73" d="100"/>
          <a:sy n="73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/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4BD8AAF-2EE3-4F16-9B95-F18B88D95F57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BFD6521-E90F-4C5E-B1AB-B0CCBC22B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ECBD7-63FA-40EA-BF3C-3B27E650DD18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30052-B4D2-4A55-A3D5-64BBBD13E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52400" y="147638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010400" y="147638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5E0D9-F088-4D56-9A00-A5D7131E4C92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9E9CBA6-C460-47E3-802C-4B8774532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E756A-2556-485A-90B9-6163125EF6B1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EC794-72E7-41C1-84E4-B791CEBE3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35A226E-E13C-41E7-A400-F2B02E178C90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A2A98DD-DFB0-43D6-8D44-1ACAB634D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90A2A-6F51-43F4-A8D2-B1E0FFD28202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ED3C3-B870-4CE9-9AD9-657F68972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4FBA7-D4B7-41C2-A2A8-DDBB4C46680E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68237-C50A-4141-A316-372505F59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D65F2-68FB-467C-8A34-8AAE5F07027A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3C218-48DE-4F69-A47E-475C6D21E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52400" y="150813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60867-5F9E-4CCA-908C-A62489D11947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B13FF-877A-4064-B984-71B6A3627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7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7FFF4-E970-4C66-8BC4-E5DC9AFF1DBC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EF32C96-B1BB-4D67-82DC-4C8F05E7C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ectangle 8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0A396-ED47-4AF2-B9E9-9B5C02FA4C3C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E5652-79DA-428A-B143-24C7A23C7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E81B53-2067-474F-9E8A-654B9E099DDD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363" y="6354763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12F213-D14F-41AB-90B1-591CF558A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17" r:id="rId5"/>
    <p:sldLayoutId id="2147483716" r:id="rId6"/>
    <p:sldLayoutId id="2147483722" r:id="rId7"/>
    <p:sldLayoutId id="2147483723" r:id="rId8"/>
    <p:sldLayoutId id="2147483724" r:id="rId9"/>
    <p:sldLayoutId id="2147483715" r:id="rId10"/>
    <p:sldLayoutId id="21474837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9pPr>
    </p:titleStyle>
    <p:bodyStyle>
      <a:lvl1pPr marL="2730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"/>
        <a:defRPr sz="2000" kern="1200" spc="15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ct val="0"/>
        </a:spcAft>
        <a:buClr>
          <a:srgbClr val="928B70"/>
        </a:buClr>
        <a:buFont typeface="Wingdings" pitchFamily="2" charset="2"/>
        <a:buChar char="§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ct val="0"/>
        </a:spcAft>
        <a:buClr>
          <a:srgbClr val="87706B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ct val="20000"/>
        </a:spcBef>
        <a:spcAft>
          <a:spcPct val="0"/>
        </a:spcAft>
        <a:buClr>
          <a:srgbClr val="6F777D"/>
        </a:buClr>
        <a:buFont typeface="Wingdings" pitchFamily="2" charset="2"/>
        <a:buChar char="§"/>
        <a:defRPr sz="13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y.hrw.com/math06_07/nsmedia/lesson_videos/msm1/player.html?contentSrc=5988/5988.x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y.hrw.com/math06_07/nsmedia/homework_help/quizzes/msm1_2010/msm1_pp_c01_01_ex1.html" TargetMode="External"/><Relationship Id="rId2" Type="http://schemas.openxmlformats.org/officeDocument/2006/relationships/hyperlink" Target="http://my.hrw.com/math06_07/nsmedia/homework_help/msm1_2010/msm1_2010_ch01_01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Turn to page 6 and answer questions 21-24 in your notebooks.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Warm 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3352800"/>
            <a:ext cx="1981200" cy="528638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sz="1600" smtClean="0"/>
              <a:t>Rounding Whole Numbers</a:t>
            </a:r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r>
              <a:rPr lang="en-US" sz="1600" smtClean="0"/>
              <a:t>August 22, 2012</a:t>
            </a:r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2638"/>
            <a:ext cx="63246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Math Course I</a:t>
            </a:r>
            <a:endParaRPr lang="en-US" dirty="0"/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228600" y="61722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Franklin Gothic Medium" pitchFamily="34" charset="0"/>
              </a:rPr>
              <a:t>Mrs. Culverwell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Place Value</a:t>
            </a:r>
            <a:endParaRPr lang="en-US" dirty="0"/>
          </a:p>
        </p:txBody>
      </p:sp>
      <p:pic>
        <p:nvPicPr>
          <p:cNvPr id="1536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19200"/>
            <a:ext cx="7015163" cy="496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1066800" y="6278563"/>
            <a:ext cx="784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Medium" pitchFamily="34" charset="0"/>
              </a:rPr>
              <a:t>						      Also on page 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3600" u="sng" dirty="0" smtClean="0"/>
              <a:t>Estimate</a:t>
            </a:r>
            <a:r>
              <a:rPr lang="en-US" sz="3600" dirty="0" smtClean="0"/>
              <a:t>: calculate approximately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3600" u="sng" dirty="0" smtClean="0"/>
              <a:t>Round</a:t>
            </a:r>
            <a:r>
              <a:rPr lang="en-US" sz="3600" dirty="0" smtClean="0"/>
              <a:t>: replacing a number by another number of approximately the same value 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3600" u="sng" dirty="0" smtClean="0"/>
              <a:t>Sum</a:t>
            </a:r>
            <a:r>
              <a:rPr lang="en-US" sz="3600" dirty="0" smtClean="0"/>
              <a:t>: add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3600" u="sng" dirty="0" smtClean="0"/>
              <a:t>Difference</a:t>
            </a:r>
            <a:r>
              <a:rPr lang="en-US" sz="3600" dirty="0" smtClean="0"/>
              <a:t>: subtract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vOCABULARY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19263"/>
            <a:ext cx="8407400" cy="5062537"/>
          </a:xfrm>
        </p:spPr>
        <p:txBody>
          <a:bodyPr>
            <a:normAutofit fontScale="70000" lnSpcReduction="20000"/>
          </a:bodyPr>
          <a:lstStyle/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 smtClean="0"/>
              <a:t>Example: Round to the nearest hundreds place.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	16,562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400" dirty="0" smtClean="0"/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Step 1: Locate the digit in the place value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	16,</a:t>
            </a:r>
            <a:r>
              <a:rPr lang="en-US" sz="2400" u="sng" dirty="0" smtClean="0"/>
              <a:t>5</a:t>
            </a:r>
            <a:r>
              <a:rPr lang="en-US" sz="2400" dirty="0" smtClean="0"/>
              <a:t>62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400" dirty="0" smtClean="0"/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Step 2: Look at the digit to the </a:t>
            </a:r>
            <a:r>
              <a:rPr lang="en-US" sz="2400" u="sng" dirty="0" smtClean="0"/>
              <a:t>right</a:t>
            </a:r>
            <a:r>
              <a:rPr lang="en-US" sz="2400" dirty="0" smtClean="0"/>
              <a:t> of the one you 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	 underlined (6)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400" dirty="0"/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u="sng" dirty="0" smtClean="0"/>
              <a:t>RULES</a:t>
            </a:r>
            <a:r>
              <a:rPr lang="en-US" sz="2400" dirty="0" smtClean="0"/>
              <a:t>: - 5 through 9 you will round up the number that is 		UNDERLINED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	  - 4 through 0, you will keep the UNDERLINED 		  number the same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/>
              <a:t>	</a:t>
            </a:r>
            <a:endParaRPr lang="en-US" sz="2400" dirty="0" smtClean="0"/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Step 3 : Change the all the remaining numbers on the 		  right to zeros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400" dirty="0" smtClean="0"/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 smtClean="0"/>
              <a:t>ANSWER: 16,600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rounding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19263"/>
            <a:ext cx="8610600" cy="44069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01650" indent="-457200" eaLnBrk="1" hangingPunct="1">
              <a:buFont typeface="Wingdings 2" pitchFamily="18" charset="2"/>
              <a:buAutoNum type="arabicPeriod"/>
              <a:defRPr/>
            </a:pPr>
            <a:r>
              <a:rPr lang="en-US" smtClean="0"/>
              <a:t>Round to the nearest thousands place. 	   23,650</a:t>
            </a:r>
          </a:p>
          <a:p>
            <a:pPr marL="501650" indent="-457200" eaLnBrk="1" hangingPunct="1">
              <a:buFont typeface="Wingdings 2" pitchFamily="18" charset="2"/>
              <a:buAutoNum type="arabicPeriod"/>
              <a:defRPr/>
            </a:pPr>
            <a:endParaRPr lang="en-US" smtClean="0"/>
          </a:p>
          <a:p>
            <a:pPr marL="501650" indent="-457200" eaLnBrk="1" hangingPunct="1">
              <a:buFont typeface="Wingdings 2" pitchFamily="18" charset="2"/>
              <a:buAutoNum type="arabicPeriod"/>
              <a:defRPr/>
            </a:pPr>
            <a:r>
              <a:rPr lang="en-US" smtClean="0"/>
              <a:t>Round to the nearest hundreds place.                4,519</a:t>
            </a:r>
          </a:p>
          <a:p>
            <a:pPr marL="501650" indent="-457200" eaLnBrk="1" hangingPunct="1">
              <a:buFont typeface="Wingdings 2" pitchFamily="18" charset="2"/>
              <a:buAutoNum type="arabicPeriod"/>
              <a:defRPr/>
            </a:pPr>
            <a:endParaRPr lang="en-US" smtClean="0"/>
          </a:p>
          <a:p>
            <a:pPr marL="501650" indent="-457200" eaLnBrk="1" hangingPunct="1">
              <a:buFont typeface="Wingdings 2" pitchFamily="18" charset="2"/>
              <a:buAutoNum type="arabicPeriod"/>
              <a:defRPr/>
            </a:pPr>
            <a:r>
              <a:rPr lang="en-US" smtClean="0"/>
              <a:t>Round to the nearest ones place.		   165,203</a:t>
            </a:r>
          </a:p>
          <a:p>
            <a:pPr marL="501650" indent="-457200" eaLnBrk="1" hangingPunct="1">
              <a:buFont typeface="Wingdings 2" pitchFamily="18" charset="2"/>
              <a:buAutoNum type="arabicPeriod"/>
              <a:defRPr/>
            </a:pPr>
            <a:endParaRPr lang="en-US" smtClean="0"/>
          </a:p>
          <a:p>
            <a:pPr marL="501650" indent="-457200" eaLnBrk="1" hangingPunct="1">
              <a:buFont typeface="Wingdings 2" pitchFamily="18" charset="2"/>
              <a:buAutoNum type="arabicPeriod"/>
              <a:defRPr/>
            </a:pPr>
            <a:r>
              <a:rPr lang="en-US" smtClean="0"/>
              <a:t>Round to the nearest tens place.		   45,379</a:t>
            </a:r>
          </a:p>
          <a:p>
            <a:pPr marL="501650" indent="-457200" eaLnBrk="1" hangingPunct="1">
              <a:buFont typeface="Wingdings 2" pitchFamily="18" charset="2"/>
              <a:buAutoNum type="arabicPeriod"/>
              <a:defRPr/>
            </a:pPr>
            <a:endParaRPr lang="en-US" smtClean="0"/>
          </a:p>
          <a:p>
            <a:pPr marL="501650" indent="-457200" eaLnBrk="1" hangingPunct="1">
              <a:buFont typeface="Wingdings 2" pitchFamily="18" charset="2"/>
              <a:buAutoNum type="arabicPeriod"/>
              <a:defRPr/>
            </a:pPr>
            <a:r>
              <a:rPr lang="en-US" smtClean="0"/>
              <a:t>Round to the nearest ten-thousands place.	   155,347</a:t>
            </a:r>
          </a:p>
          <a:p>
            <a:pPr marL="501650" indent="-457200" eaLnBrk="1" hangingPunct="1">
              <a:buFont typeface="Wingdings 2" pitchFamily="18" charset="2"/>
              <a:buAutoNum type="arabicPeriod"/>
              <a:defRPr/>
            </a:pPr>
            <a:endParaRPr lang="en-US" smtClean="0"/>
          </a:p>
          <a:p>
            <a:pPr marL="501650" indent="-457200" eaLnBrk="1" hangingPunct="1">
              <a:buFont typeface="Wingdings 2" pitchFamily="18" charset="2"/>
              <a:buAutoNum type="arabicPeriod"/>
              <a:defRPr/>
            </a:pPr>
            <a:r>
              <a:rPr lang="en-US" smtClean="0"/>
              <a:t>Round to the nearest hundred-thousands place.  236,001</a:t>
            </a:r>
          </a:p>
          <a:p>
            <a:pPr marL="501650" indent="-457200" eaLnBrk="1" hangingPunct="1">
              <a:buFont typeface="Wingdings 2" pitchFamily="18" charset="2"/>
              <a:buNone/>
              <a:defRPr/>
            </a:pP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smtClean="0"/>
              <a:t>ROUNDING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>
                <a:hlinkClick r:id="rId2"/>
              </a:rPr>
              <a:t>Estimating Example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Apply Rounding to Estimate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2601913"/>
            <a:ext cx="3276600" cy="762000"/>
          </a:xfrm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Adobe Arabic" pitchFamily="18" charset="-78"/>
                <a:cs typeface="Adobe Arabic" pitchFamily="18" charset="-78"/>
                <a:hlinkClick r:id="rId2"/>
              </a:rPr>
              <a:t>Extra</a:t>
            </a:r>
            <a:r>
              <a:rPr lang="en-US" sz="3600" dirty="0" smtClean="0">
                <a:solidFill>
                  <a:schemeClr val="tx1"/>
                </a:solidFill>
                <a:latin typeface="Adobe Arabic" pitchFamily="18" charset="-78"/>
                <a:cs typeface="Adobe Arabic" pitchFamily="18" charset="-78"/>
                <a:hlinkClick r:id="rId2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Adobe Arabic" pitchFamily="18" charset="-78"/>
                <a:cs typeface="Adobe Arabic" pitchFamily="18" charset="-78"/>
                <a:hlinkClick r:id="rId2"/>
              </a:rPr>
              <a:t>Practice</a:t>
            </a:r>
            <a:endParaRPr lang="en-US" sz="3600" b="1" dirty="0">
              <a:solidFill>
                <a:schemeClr val="tx1"/>
              </a:solidFill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Practice </a:t>
            </a:r>
            <a:endParaRPr lang="en-US" dirty="0"/>
          </a:p>
        </p:txBody>
      </p:sp>
      <p:sp>
        <p:nvSpPr>
          <p:cNvPr id="20483" name="Content Placeholder 2"/>
          <p:cNvSpPr txBox="1">
            <a:spLocks/>
          </p:cNvSpPr>
          <p:nvPr/>
        </p:nvSpPr>
        <p:spPr bwMode="auto">
          <a:xfrm>
            <a:off x="4572000" y="1600200"/>
            <a:ext cx="396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en-US" sz="3200">
              <a:latin typeface="Adobe Arabic"/>
              <a:ea typeface="Adobe Arabic"/>
              <a:cs typeface="Adobe Arabic"/>
            </a:endParaRP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381000" y="1905000"/>
            <a:ext cx="838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Medium" pitchFamily="34" charset="0"/>
              </a:rPr>
              <a:t>Now apply what you have learned to estimate the answers.</a:t>
            </a:r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3124200" y="2601913"/>
            <a:ext cx="236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Franklin Gothic Medium" pitchFamily="34" charset="0"/>
                <a:hlinkClick r:id="rId3"/>
              </a:rPr>
              <a:t>Practice</a:t>
            </a:r>
            <a:endParaRPr lang="en-US" sz="2800">
              <a:latin typeface="Franklin Gothic Medium" pitchFamily="34" charset="0"/>
            </a:endParaRPr>
          </a:p>
        </p:txBody>
      </p:sp>
      <p:sp>
        <p:nvSpPr>
          <p:cNvPr id="20486" name="Content Placeholder 2"/>
          <p:cNvSpPr>
            <a:spLocks/>
          </p:cNvSpPr>
          <p:nvPr/>
        </p:nvSpPr>
        <p:spPr bwMode="auto">
          <a:xfrm>
            <a:off x="5105400" y="2590800"/>
            <a:ext cx="327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z="3600" b="1">
                <a:latin typeface="Adobe Arabic"/>
                <a:ea typeface="Adobe Arabic"/>
                <a:cs typeface="Adobe Arabic"/>
                <a:hlinkClick r:id="rId2"/>
              </a:rPr>
              <a:t>Extra</a:t>
            </a:r>
            <a:r>
              <a:rPr lang="en-US" sz="3600">
                <a:latin typeface="Adobe Arabic"/>
                <a:ea typeface="Adobe Arabic"/>
                <a:cs typeface="Adobe Arabic"/>
                <a:hlinkClick r:id="rId2"/>
              </a:rPr>
              <a:t> </a:t>
            </a:r>
            <a:r>
              <a:rPr lang="en-US" sz="3600" b="1">
                <a:latin typeface="Adobe Arabic"/>
                <a:ea typeface="Adobe Arabic"/>
                <a:cs typeface="Adobe Arabic"/>
                <a:hlinkClick r:id="rId2"/>
              </a:rPr>
              <a:t>Practice</a:t>
            </a:r>
            <a:r>
              <a:rPr lang="en-US" sz="3600" b="1">
                <a:latin typeface="Adobe Arabic"/>
                <a:ea typeface="Adobe Arabic"/>
                <a:cs typeface="Adobe Arabic"/>
              </a:rPr>
              <a:t> (1-3)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id">
    <a:dk1>
      <a:sysClr val="windowText" lastClr="000000"/>
    </a:dk1>
    <a:lt1>
      <a:sysClr val="window" lastClr="FFFFFF"/>
    </a:lt1>
    <a:dk2>
      <a:srgbClr val="534949"/>
    </a:dk2>
    <a:lt2>
      <a:srgbClr val="CCD1B9"/>
    </a:lt2>
    <a:accent1>
      <a:srgbClr val="C66951"/>
    </a:accent1>
    <a:accent2>
      <a:srgbClr val="BF974D"/>
    </a:accent2>
    <a:accent3>
      <a:srgbClr val="928B70"/>
    </a:accent3>
    <a:accent4>
      <a:srgbClr val="87706B"/>
    </a:accent4>
    <a:accent5>
      <a:srgbClr val="94734E"/>
    </a:accent5>
    <a:accent6>
      <a:srgbClr val="6F777D"/>
    </a:accent6>
    <a:hlink>
      <a:srgbClr val="CC9900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423</TotalTime>
  <Words>189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Arial</vt:lpstr>
      <vt:lpstr>Franklin Gothic Medium</vt:lpstr>
      <vt:lpstr>Wingdings 2</vt:lpstr>
      <vt:lpstr>Wingdings</vt:lpstr>
      <vt:lpstr>Calibri</vt:lpstr>
      <vt:lpstr>Adobe Arabic</vt:lpstr>
      <vt:lpstr>Grid</vt:lpstr>
      <vt:lpstr>Grid</vt:lpstr>
      <vt:lpstr>Grid</vt:lpstr>
      <vt:lpstr>Grid</vt:lpstr>
      <vt:lpstr>Grid</vt:lpstr>
      <vt:lpstr>Grid</vt:lpstr>
      <vt:lpstr>Grid</vt:lpstr>
      <vt:lpstr>WARM UP</vt:lpstr>
      <vt:lpstr>MATH COURSE I</vt:lpstr>
      <vt:lpstr>PLACE VALUE</vt:lpstr>
      <vt:lpstr>VOCABULARY</vt:lpstr>
      <vt:lpstr>ROUNDING</vt:lpstr>
      <vt:lpstr>ROUNDING</vt:lpstr>
      <vt:lpstr>APPLY ROUNDING TO ESTIMATE</vt:lpstr>
      <vt:lpstr>PRACTICE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Course I</dc:title>
  <dc:creator>Culverwell</dc:creator>
  <cp:lastModifiedBy>janelle.culverwell</cp:lastModifiedBy>
  <cp:revision>14</cp:revision>
  <dcterms:created xsi:type="dcterms:W3CDTF">2012-07-26T18:08:21Z</dcterms:created>
  <dcterms:modified xsi:type="dcterms:W3CDTF">2012-08-22T17:32:15Z</dcterms:modified>
</cp:coreProperties>
</file>