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4" r:id="rId2"/>
    <p:sldId id="256" r:id="rId3"/>
    <p:sldId id="262" r:id="rId4"/>
    <p:sldId id="260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9" autoAdjust="0"/>
    <p:restoredTop sz="94660"/>
  </p:normalViewPr>
  <p:slideViewPr>
    <p:cSldViewPr>
      <p:cViewPr varScale="1">
        <p:scale>
          <a:sx n="73" d="100"/>
          <a:sy n="73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6625D8B-7C3E-437E-9496-FF4EFE5CF51A}" type="datetimeFigureOut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031982-677E-4EAB-9DDF-00D3ACABD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4154A-62BA-4DD0-8470-E223296592A0}" type="datetimeFigureOut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27A0B-27AE-47E5-8AD6-7B458A55B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90608-1E15-470D-8F29-4186DB29CD28}" type="datetimeFigureOut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9E58334-0142-4265-98D4-45FEBEAD3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CB21D-CA90-4149-9472-44CBFD353575}" type="datetimeFigureOut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28936-1801-46C2-892A-D89BF1A45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3DECFC8-F875-4B30-9405-55E8BA608FCB}" type="datetimeFigureOut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D890B29-E86F-404A-9D81-4FFEA25FE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9B9A4-0247-4236-AC0F-14F5DDDE6D5E}" type="datetimeFigureOut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15751-177A-4469-A6B9-B22EC8C63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79F1D-8DC2-4BCB-B96A-E2817DB50C05}" type="datetimeFigureOut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CFF0A-B01D-4521-BBF2-E271B8278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4E5E6-18CF-4156-83A7-A8E9F0B1D29E}" type="datetimeFigureOut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0DFC8-A0D9-4974-83EB-C691ADEBF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D0F3C-B296-4D9A-A264-6E319C80B8C0}" type="datetimeFigureOut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ECCD8-3A83-46EC-9CBD-E8157D7AE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7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FB528-F4DF-49C9-AF62-A101832864FA}" type="datetimeFigureOut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685F0B7-0A54-4479-BDE9-C6760469A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ectangle 8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730FA-C8A0-4730-8498-46AFAD040AA7}" type="datetimeFigureOut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466C6-E154-488C-833F-2FC7A803C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1AA08D-4323-4D69-8677-F2FAC80AB880}" type="datetimeFigureOut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79EFE0-BF4F-46DA-B981-4D7664170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17" r:id="rId5"/>
    <p:sldLayoutId id="2147483716" r:id="rId6"/>
    <p:sldLayoutId id="2147483722" r:id="rId7"/>
    <p:sldLayoutId id="2147483723" r:id="rId8"/>
    <p:sldLayoutId id="2147483724" r:id="rId9"/>
    <p:sldLayoutId id="2147483715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9pPr>
    </p:titleStyle>
    <p:bodyStyle>
      <a:lvl1pPr marL="2730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ct val="0"/>
        </a:spcAft>
        <a:buClr>
          <a:srgbClr val="928B70"/>
        </a:buClr>
        <a:buFont typeface="Wingdings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ct val="0"/>
        </a:spcAft>
        <a:buClr>
          <a:srgbClr val="87706B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rgbClr val="6F777D"/>
        </a:buClr>
        <a:buFont typeface="Wingdings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smtClean="0"/>
              <a:t>Turn to page 40 and answer questions 34 and 35.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Warm 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3352800"/>
            <a:ext cx="1981200" cy="528638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1600" smtClean="0"/>
              <a:t>Multiply &amp; Divide Decimals</a:t>
            </a:r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r>
              <a:rPr lang="en-US" sz="1600" smtClean="0"/>
              <a:t>August 24, 2012</a:t>
            </a:r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2638"/>
            <a:ext cx="63246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Math Course I</a:t>
            </a:r>
            <a:endParaRPr lang="en-US" dirty="0"/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228600" y="61722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Franklin Gothic Medium" pitchFamily="34" charset="0"/>
              </a:rPr>
              <a:t>Mrs. Culverwell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u="sng" dirty="0" smtClean="0"/>
              <a:t>Product</a:t>
            </a:r>
            <a:r>
              <a:rPr lang="en-US" sz="3600" dirty="0" smtClean="0"/>
              <a:t>: multiply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u="sng" dirty="0" smtClean="0"/>
              <a:t>Quotient</a:t>
            </a:r>
            <a:r>
              <a:rPr lang="en-US" sz="3600" dirty="0" smtClean="0"/>
              <a:t>: Divide</a:t>
            </a:r>
            <a:endParaRPr lang="en-US" sz="3600" u="sng" dirty="0" smtClean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vOCABULARY</a:t>
            </a:r>
            <a:r>
              <a:rPr lang="en-US" dirty="0" smtClean="0"/>
              <a:t> (review words)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5029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4450" indent="0" eaLnBrk="1" hangingPunct="1">
              <a:buFont typeface="Wingdings 2" pitchFamily="18" charset="2"/>
              <a:buNone/>
              <a:defRPr/>
            </a:pPr>
            <a:r>
              <a:rPr lang="en-US" smtClean="0"/>
              <a:t>Multiply: </a:t>
            </a:r>
          </a:p>
          <a:p>
            <a:pPr marL="44450" indent="0" eaLnBrk="1" hangingPunct="1">
              <a:buFont typeface="Wingdings 2" pitchFamily="18" charset="2"/>
              <a:buNone/>
              <a:defRPr/>
            </a:pPr>
            <a:r>
              <a:rPr lang="en-US" smtClean="0"/>
              <a:t>Step 1: Decimals do not have to be lined up! Arrange them all the way to the right. </a:t>
            </a:r>
            <a:endParaRPr lang="en-US" sz="1000" smtClean="0"/>
          </a:p>
          <a:p>
            <a:pPr marL="44450" indent="0" eaLnBrk="1" hangingPunct="1">
              <a:buFont typeface="Wingdings 2" pitchFamily="18" charset="2"/>
              <a:buNone/>
              <a:defRPr/>
            </a:pPr>
            <a:r>
              <a:rPr lang="en-US" smtClean="0"/>
              <a:t>Ex. 	5.45</a:t>
            </a:r>
          </a:p>
          <a:p>
            <a:pPr marL="44450" indent="0" eaLnBrk="1" hangingPunct="1">
              <a:buFont typeface="Wingdings 2" pitchFamily="18" charset="2"/>
              <a:buNone/>
              <a:defRPr/>
            </a:pPr>
            <a:r>
              <a:rPr lang="en-US" smtClean="0"/>
              <a:t>           </a:t>
            </a:r>
            <a:r>
              <a:rPr lang="en-US" u="sng" smtClean="0"/>
              <a:t>x   3.4</a:t>
            </a:r>
            <a:endParaRPr lang="en-US" sz="1000" u="sng" smtClean="0"/>
          </a:p>
          <a:p>
            <a:pPr marL="44450" indent="0" eaLnBrk="1" hangingPunct="1">
              <a:buFont typeface="Wingdings 2" pitchFamily="18" charset="2"/>
              <a:buNone/>
              <a:defRPr/>
            </a:pPr>
            <a:r>
              <a:rPr lang="en-US" smtClean="0"/>
              <a:t>Step 2: Multiply	5.45			</a:t>
            </a:r>
          </a:p>
          <a:p>
            <a:pPr marL="44450" indent="0" eaLnBrk="1" hangingPunct="1">
              <a:buFont typeface="Wingdings 2" pitchFamily="18" charset="2"/>
              <a:buNone/>
              <a:defRPr/>
            </a:pPr>
            <a:r>
              <a:rPr lang="en-US" smtClean="0"/>
              <a:t>                          </a:t>
            </a:r>
            <a:r>
              <a:rPr lang="en-US" u="sng" smtClean="0"/>
              <a:t>x   3.4</a:t>
            </a:r>
          </a:p>
          <a:p>
            <a:pPr marL="44450" indent="0" eaLnBrk="1" hangingPunct="1">
              <a:buFont typeface="Wingdings 2" pitchFamily="18" charset="2"/>
              <a:buNone/>
              <a:defRPr/>
            </a:pPr>
            <a:r>
              <a:rPr lang="en-US" smtClean="0"/>
              <a:t>		           2180</a:t>
            </a:r>
          </a:p>
          <a:p>
            <a:pPr marL="44450" indent="0" eaLnBrk="1" hangingPunct="1">
              <a:buFont typeface="Wingdings 2" pitchFamily="18" charset="2"/>
              <a:buNone/>
              <a:defRPr/>
            </a:pPr>
            <a:r>
              <a:rPr lang="en-US" smtClean="0"/>
              <a:t>	                      </a:t>
            </a:r>
            <a:r>
              <a:rPr lang="en-US" u="sng" smtClean="0"/>
              <a:t>+ 1635</a:t>
            </a:r>
          </a:p>
          <a:p>
            <a:pPr marL="44450" indent="0" eaLnBrk="1" hangingPunct="1">
              <a:buFont typeface="Wingdings 2" pitchFamily="18" charset="2"/>
              <a:buNone/>
              <a:defRPr/>
            </a:pPr>
            <a:r>
              <a:rPr lang="en-US" smtClean="0"/>
              <a:t>	                        18530	</a:t>
            </a:r>
          </a:p>
          <a:p>
            <a:pPr marL="44450" indent="0" eaLnBrk="1" hangingPunct="1">
              <a:buFont typeface="Wingdings 2" pitchFamily="18" charset="2"/>
              <a:buNone/>
              <a:defRPr/>
            </a:pPr>
            <a:r>
              <a:rPr lang="en-US" smtClean="0"/>
              <a:t>Step 3: Place the decimal.</a:t>
            </a:r>
          </a:p>
          <a:p>
            <a:pPr marL="44450" indent="0" eaLnBrk="1" hangingPunct="1">
              <a:buFont typeface="Wingdings 2" pitchFamily="18" charset="2"/>
              <a:buNone/>
              <a:defRPr/>
            </a:pPr>
            <a:r>
              <a:rPr lang="en-US" smtClean="0"/>
              <a:t>	- Count the number of total decimal places in the questions. (3) So your answer will have 3.          18.530 or 18.53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10541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Multiply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Answer questions 10-13 in your notebooks. Continue working up to question 33 if you finish early!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More examples on page 40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A whole number divided into a decimal.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u="sng" smtClean="0"/>
              <a:t>Step 1</a:t>
            </a:r>
            <a:r>
              <a:rPr lang="en-US" smtClean="0"/>
              <a:t>: Set the problem up as long division.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mtClean="0"/>
              <a:t> Refer to example on page 44.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u="sng" smtClean="0"/>
              <a:t>Step 2</a:t>
            </a:r>
            <a:r>
              <a:rPr lang="en-US" smtClean="0"/>
              <a:t>: Divide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u="sng" smtClean="0"/>
              <a:t>Step 3</a:t>
            </a:r>
            <a:r>
              <a:rPr lang="en-US" smtClean="0"/>
              <a:t>: Place the decimal point in the quotient above the decimal point in the dividend.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mtClean="0"/>
              <a:t>Examples:                       385.6 ÷ 8 =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mtClean="0"/>
              <a:t>			              9.12 ÷ 6 =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Divide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A decimal number divided by a decimal number.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u="sng" dirty="0"/>
              <a:t>Step 1</a:t>
            </a:r>
            <a:r>
              <a:rPr lang="en-US" dirty="0"/>
              <a:t>: Set the problem up as long division.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/>
              <a:t> Refer to example on page </a:t>
            </a:r>
            <a:r>
              <a:rPr lang="en-US" dirty="0" smtClean="0"/>
              <a:t>45.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u="sng" dirty="0" smtClean="0"/>
              <a:t>Step 3</a:t>
            </a:r>
            <a:r>
              <a:rPr lang="en-US" dirty="0" smtClean="0"/>
              <a:t>: Change the dividend to a whole number. (you have to change both numbers)</a:t>
            </a:r>
            <a:endParaRPr lang="en-US" u="sng" dirty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u="sng" dirty="0"/>
              <a:t>Step </a:t>
            </a:r>
            <a:r>
              <a:rPr lang="en-US" u="sng" dirty="0" smtClean="0"/>
              <a:t>4</a:t>
            </a:r>
            <a:r>
              <a:rPr lang="en-US" dirty="0" smtClean="0"/>
              <a:t>: </a:t>
            </a:r>
            <a:r>
              <a:rPr lang="en-US" dirty="0"/>
              <a:t>Divide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u="sng" dirty="0"/>
              <a:t>Step </a:t>
            </a:r>
            <a:r>
              <a:rPr lang="en-US" u="sng" dirty="0" smtClean="0"/>
              <a:t>5</a:t>
            </a:r>
            <a:r>
              <a:rPr lang="en-US" dirty="0" smtClean="0"/>
              <a:t>: </a:t>
            </a:r>
            <a:r>
              <a:rPr lang="en-US" dirty="0"/>
              <a:t>Place the decimal point in the quotient above the decimal point in the dividend</a:t>
            </a:r>
            <a:r>
              <a:rPr lang="en-US" dirty="0" smtClean="0"/>
              <a:t>.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More examples:  questions 14, 15, and 16 on page 46.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Divide Continued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Complete questions 7-21 on page 46.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More Practice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id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225</TotalTime>
  <Words>233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Arial</vt:lpstr>
      <vt:lpstr>Franklin Gothic Medium</vt:lpstr>
      <vt:lpstr>Wingdings 2</vt:lpstr>
      <vt:lpstr>Wingdings</vt:lpstr>
      <vt:lpstr>Calibri</vt:lpstr>
      <vt:lpstr>Grid</vt:lpstr>
      <vt:lpstr>Grid</vt:lpstr>
      <vt:lpstr>Grid</vt:lpstr>
      <vt:lpstr>Grid</vt:lpstr>
      <vt:lpstr>Grid</vt:lpstr>
      <vt:lpstr>Grid</vt:lpstr>
      <vt:lpstr>Grid</vt:lpstr>
      <vt:lpstr>WARM UP</vt:lpstr>
      <vt:lpstr>MATH COURSE I</vt:lpstr>
      <vt:lpstr>VOCABULARY (REVIEW WORDS)</vt:lpstr>
      <vt:lpstr>MULTIPLY </vt:lpstr>
      <vt:lpstr>MORE EXAMPLES ON PAGE 40</vt:lpstr>
      <vt:lpstr>DIVIDE</vt:lpstr>
      <vt:lpstr>DIVIDE CONTINUED</vt:lpstr>
      <vt:lpstr>MORE 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Course I</dc:title>
  <dc:creator>Culverwell</dc:creator>
  <cp:lastModifiedBy>janelle.culverwell</cp:lastModifiedBy>
  <cp:revision>44</cp:revision>
  <dcterms:created xsi:type="dcterms:W3CDTF">2012-07-26T18:08:21Z</dcterms:created>
  <dcterms:modified xsi:type="dcterms:W3CDTF">2012-08-24T11:53:43Z</dcterms:modified>
</cp:coreProperties>
</file>